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33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8" r:id="rId82"/>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50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344712-AAC9-4993-8AC5-CA567FA95DA8}" type="datetimeFigureOut">
              <a:rPr lang="en-US" smtClean="0"/>
              <a:pPr/>
              <a:t>1/26/2021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995EF-A3D5-4816-9BA7-A2322ECC920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Caves are secret places hidden from man for eons</a:t>
            </a:r>
            <a:r>
              <a:rPr lang="en-US" baseline="0" dirty="0"/>
              <a:t> of time…infrequently, caves and men come together, and often their union is not in the best interest of the cave and its fragile environment. Once man enters a cave, it is altered forever. Even the most careful of visitors causes irreversible changes.</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Another</a:t>
            </a:r>
            <a:r>
              <a:rPr lang="en-US" baseline="0" dirty="0"/>
              <a:t> common problem is coin tossing, which causes staining of formations and discolored water. Coins damage the water by introducing organic [sic, more likely minerals] which can reduce the oxygen level in the water and possibly cause stagnation.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collection of coins in Onondaga</a:t>
            </a:r>
            <a:r>
              <a:rPr lang="en-US" baseline="0" dirty="0"/>
              <a:t> Cave in Missouri is done in a variety of ways: hand collecting…</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using a spoon on the end</a:t>
            </a:r>
            <a:r>
              <a:rPr lang="en-US" baseline="0" dirty="0"/>
              <a:t> of a long stick,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and in some instances, diving.</a:t>
            </a:r>
          </a:p>
        </p:txBody>
      </p:sp>
      <p:sp>
        <p:nvSpPr>
          <p:cNvPr id="4" name="Slide Number Placeholder 3"/>
          <p:cNvSpPr>
            <a:spLocks noGrp="1"/>
          </p:cNvSpPr>
          <p:nvPr>
            <p:ph type="sldNum" sz="quarter" idx="10"/>
          </p:nvPr>
        </p:nvSpPr>
        <p:spPr/>
        <p:txBody>
          <a:bodyPr/>
          <a:lstStyle/>
          <a:p>
            <a:fld id="{38C995EF-A3D5-4816-9BA7-A2322ECC9201}"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Algae</a:t>
            </a:r>
            <a:r>
              <a:rPr lang="en-US" baseline="0" dirty="0"/>
              <a:t> is a common problem at most caves. At Alabaster Cave in Oklahoma cavers tackle the problem using a portable spray unit and a mixture of water and bleach.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photo,</a:t>
            </a:r>
            <a:r>
              <a:rPr lang="en-US" baseline="0" dirty="0"/>
              <a:t> we see the cavers using the spray unit. It should be noted that the workers should always wear masks for protection from the bleach spray.</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a:t>
            </a:r>
          </a:p>
        </p:txBody>
      </p:sp>
      <p:sp>
        <p:nvSpPr>
          <p:cNvPr id="4" name="Slide Number Placeholder 3"/>
          <p:cNvSpPr>
            <a:spLocks noGrp="1"/>
          </p:cNvSpPr>
          <p:nvPr>
            <p:ph type="sldNum" sz="quarter" idx="10"/>
          </p:nvPr>
        </p:nvSpPr>
        <p:spPr/>
        <p:txBody>
          <a:bodyPr/>
          <a:lstStyle/>
          <a:p>
            <a:fld id="{38C995EF-A3D5-4816-9BA7-A2322ECC9201}"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use of the bleach and some</a:t>
            </a:r>
            <a:r>
              <a:rPr lang="en-US" baseline="0" dirty="0"/>
              <a:t> scraping</a:t>
            </a:r>
            <a:r>
              <a:rPr lang="en-US" dirty="0"/>
              <a:t>.</a:t>
            </a:r>
          </a:p>
        </p:txBody>
      </p:sp>
      <p:sp>
        <p:nvSpPr>
          <p:cNvPr id="4" name="Slide Number Placeholder 3"/>
          <p:cNvSpPr>
            <a:spLocks noGrp="1"/>
          </p:cNvSpPr>
          <p:nvPr>
            <p:ph type="sldNum" sz="quarter" idx="10"/>
          </p:nvPr>
        </p:nvSpPr>
        <p:spPr/>
        <p:txBody>
          <a:bodyPr/>
          <a:lstStyle/>
          <a:p>
            <a:fld id="{38C995EF-A3D5-4816-9BA7-A2322ECC9201}"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a:t>
            </a:r>
          </a:p>
        </p:txBody>
      </p:sp>
      <p:sp>
        <p:nvSpPr>
          <p:cNvPr id="4" name="Slide Number Placeholder 3"/>
          <p:cNvSpPr>
            <a:spLocks noGrp="1"/>
          </p:cNvSpPr>
          <p:nvPr>
            <p:ph type="sldNum" sz="quarter" idx="10"/>
          </p:nvPr>
        </p:nvSpPr>
        <p:spPr/>
        <p:txBody>
          <a:bodyPr/>
          <a:lstStyle/>
          <a:p>
            <a:fld id="{38C995EF-A3D5-4816-9BA7-A2322ECC9201}"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with excellent results. The mixture of bleach to water will depend on the extent of algae.</a:t>
            </a:r>
          </a:p>
        </p:txBody>
      </p:sp>
      <p:sp>
        <p:nvSpPr>
          <p:cNvPr id="4" name="Slide Number Placeholder 3"/>
          <p:cNvSpPr>
            <a:spLocks noGrp="1"/>
          </p:cNvSpPr>
          <p:nvPr>
            <p:ph type="sldNum" sz="quarter" idx="10"/>
          </p:nvPr>
        </p:nvSpPr>
        <p:spPr/>
        <p:txBody>
          <a:bodyPr/>
          <a:lstStyle/>
          <a:p>
            <a:fld id="{38C995EF-A3D5-4816-9BA7-A2322ECC9201}"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would be nice, if in the beginning</a:t>
            </a:r>
            <a:r>
              <a:rPr lang="en-US" baseline="0" dirty="0"/>
              <a:t>, we could control deterioration and damage of these places of pristine beauty and wonder. But in most cases this has not occurred. The object of this slide program is to show you some of the restoration  projects being done in both privately-owned and government-administered show caves, to show what can be done to preserve our caves as best we know how with our present technology.</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next move on to probably the most common of problems: Broken</a:t>
            </a:r>
            <a:r>
              <a:rPr lang="en-US" baseline="0" dirty="0"/>
              <a:t> formations. In this series of photos taken at Fountain Cave, Virginia, we see workers repairing the formations using an epoxy mixture. This slide shows the base of the formation being prepared for the application of epoxy.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Applying the epoxy.</a:t>
            </a:r>
          </a:p>
        </p:txBody>
      </p:sp>
      <p:sp>
        <p:nvSpPr>
          <p:cNvPr id="4" name="Slide Number Placeholder 3"/>
          <p:cNvSpPr>
            <a:spLocks noGrp="1"/>
          </p:cNvSpPr>
          <p:nvPr>
            <p:ph type="sldNum" sz="quarter" idx="10"/>
          </p:nvPr>
        </p:nvSpPr>
        <p:spPr/>
        <p:txBody>
          <a:bodyPr/>
          <a:lstStyle/>
          <a:p>
            <a:fld id="{38C995EF-A3D5-4816-9BA7-A2322ECC9201}"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Setting the broken</a:t>
            </a:r>
            <a:r>
              <a:rPr lang="en-US" baseline="0" dirty="0"/>
              <a:t> piece into place.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Stabilizing it and performing some cosmetic touches. </a:t>
            </a:r>
          </a:p>
        </p:txBody>
      </p:sp>
      <p:sp>
        <p:nvSpPr>
          <p:cNvPr id="4" name="Slide Number Placeholder 3"/>
          <p:cNvSpPr>
            <a:spLocks noGrp="1"/>
          </p:cNvSpPr>
          <p:nvPr>
            <p:ph type="sldNum" sz="quarter" idx="10"/>
          </p:nvPr>
        </p:nvSpPr>
        <p:spPr/>
        <p:txBody>
          <a:bodyPr/>
          <a:lstStyle/>
          <a:p>
            <a:fld id="{38C995EF-A3D5-4816-9BA7-A2322ECC9201}"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Vandalism</a:t>
            </a:r>
            <a:r>
              <a:rPr lang="en-US" baseline="0" dirty="0"/>
              <a:t> is prevalent in most caves. Even in those not open to the general public, we find vandalism. Here we are at Cottonwood Cave in New Mexico, viewing a beautiful gypsum cluster.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same view a few months</a:t>
            </a:r>
            <a:r>
              <a:rPr lang="en-US" baseline="0" dirty="0"/>
              <a:t> later after documented vandalism.</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Another photo of beautiful</a:t>
            </a:r>
            <a:r>
              <a:rPr lang="en-US" baseline="0" dirty="0"/>
              <a:t> gypsum needles.</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Later on, after being disturbed. It should</a:t>
            </a:r>
            <a:r>
              <a:rPr lang="en-US" baseline="0" dirty="0"/>
              <a:t> be noted that formations such as these can also be lost due to natural or environmental conditions, and not just to vandalism.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a:t>
            </a:r>
            <a:r>
              <a:rPr lang="en-US" baseline="0" dirty="0"/>
              <a:t> in either case, sometimes nature, if left alone, will allow some rejuvenation over a period of time as seen in this series of photos of delicate </a:t>
            </a:r>
            <a:r>
              <a:rPr lang="en-US" baseline="0" dirty="0" err="1"/>
              <a:t>selenite</a:t>
            </a:r>
            <a:r>
              <a:rPr lang="en-US" baseline="0" dirty="0"/>
              <a:t> formations.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being disturbed.</a:t>
            </a:r>
          </a:p>
        </p:txBody>
      </p:sp>
      <p:sp>
        <p:nvSpPr>
          <p:cNvPr id="4" name="Slide Number Placeholder 3"/>
          <p:cNvSpPr>
            <a:spLocks noGrp="1"/>
          </p:cNvSpPr>
          <p:nvPr>
            <p:ph type="sldNum" sz="quarter" idx="10"/>
          </p:nvPr>
        </p:nvSpPr>
        <p:spPr/>
        <p:txBody>
          <a:bodyPr/>
          <a:lstStyle/>
          <a:p>
            <a:fld id="{38C995EF-A3D5-4816-9BA7-A2322ECC9201}"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us look</a:t>
            </a:r>
            <a:r>
              <a:rPr lang="en-US" baseline="0" dirty="0"/>
              <a:t> at such common problems as lint, litter…</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Beginning of </a:t>
            </a:r>
            <a:r>
              <a:rPr lang="en-US" dirty="0" err="1"/>
              <a:t>regrowth</a:t>
            </a:r>
            <a:r>
              <a:rPr lang="en-US" dirty="0"/>
              <a:t> only a few months later. </a:t>
            </a:r>
          </a:p>
        </p:txBody>
      </p:sp>
      <p:sp>
        <p:nvSpPr>
          <p:cNvPr id="4" name="Slide Number Placeholder 3"/>
          <p:cNvSpPr>
            <a:spLocks noGrp="1"/>
          </p:cNvSpPr>
          <p:nvPr>
            <p:ph type="sldNum" sz="quarter" idx="10"/>
          </p:nvPr>
        </p:nvSpPr>
        <p:spPr/>
        <p:txBody>
          <a:bodyPr/>
          <a:lstStyle/>
          <a:p>
            <a:fld id="{38C995EF-A3D5-4816-9BA7-A2322ECC9201}"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Continuation of</a:t>
            </a:r>
            <a:r>
              <a:rPr lang="en-US" baseline="0" dirty="0"/>
              <a:t> </a:t>
            </a:r>
            <a:r>
              <a:rPr lang="en-US" baseline="0" dirty="0" err="1"/>
              <a:t>regrowth</a:t>
            </a:r>
            <a:r>
              <a:rPr lang="en-US" baseline="0" dirty="0"/>
              <a:t>.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photo was taken in 1934 in Endless</a:t>
            </a:r>
            <a:r>
              <a:rPr lang="en-US" baseline="0" dirty="0"/>
              <a:t> Cave, New Mexico.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1980,</a:t>
            </a:r>
            <a:r>
              <a:rPr lang="en-US" baseline="0" dirty="0"/>
              <a:t> this is the same area of Endless Cave after years of souvenir taking and vandalism.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we move on to a restoration problem many may not be aware of: lint. Here are dramatic photos taken in Jewel</a:t>
            </a:r>
            <a:r>
              <a:rPr lang="en-US" baseline="0" dirty="0"/>
              <a:t> Cave, South Dakota, of lint caught on formations.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we see a new formation which</a:t>
            </a:r>
            <a:r>
              <a:rPr lang="en-US" baseline="0" dirty="0"/>
              <a:t> </a:t>
            </a:r>
            <a:r>
              <a:rPr lang="en-US" dirty="0"/>
              <a:t>is growing on top of existing lint. </a:t>
            </a:r>
          </a:p>
        </p:txBody>
      </p:sp>
      <p:sp>
        <p:nvSpPr>
          <p:cNvPr id="4" name="Slide Number Placeholder 3"/>
          <p:cNvSpPr>
            <a:spLocks noGrp="1"/>
          </p:cNvSpPr>
          <p:nvPr>
            <p:ph type="sldNum" sz="quarter" idx="10"/>
          </p:nvPr>
        </p:nvSpPr>
        <p:spPr/>
        <p:txBody>
          <a:bodyPr/>
          <a:lstStyle/>
          <a:p>
            <a:fld id="{38C995EF-A3D5-4816-9BA7-A2322ECC9201}" type="slidenum">
              <a:rPr lang="en-US" smtClean="0"/>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 formations at Jewel with lint attached.</a:t>
            </a:r>
            <a:r>
              <a:rPr lang="en-US" baseline="0" dirty="0"/>
              <a:t> Perhaps a new cave formation? </a:t>
            </a:r>
            <a:r>
              <a:rPr lang="en-US" baseline="0" dirty="0" err="1"/>
              <a:t>Linttites</a:t>
            </a:r>
            <a:r>
              <a:rPr lang="en-US" baseline="0" dirty="0"/>
              <a:t>! Just kidding, folks!</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40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Notice the debris and lint accumulating on the step.</a:t>
            </a:r>
          </a:p>
        </p:txBody>
      </p:sp>
      <p:sp>
        <p:nvSpPr>
          <p:cNvPr id="4" name="Slide Number Placeholder 3"/>
          <p:cNvSpPr>
            <a:spLocks noGrp="1"/>
          </p:cNvSpPr>
          <p:nvPr>
            <p:ph type="sldNum" sz="quarter" idx="10"/>
          </p:nvPr>
        </p:nvSpPr>
        <p:spPr/>
        <p:txBody>
          <a:bodyPr/>
          <a:lstStyle/>
          <a:p>
            <a:fld id="{38C995EF-A3D5-4816-9BA7-A2322ECC9201}" type="slidenum">
              <a:rPr lang="en-US" smtClean="0"/>
              <a:pPr/>
              <a:t>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Notice the debris</a:t>
            </a:r>
            <a:r>
              <a:rPr lang="en-US" baseline="0" dirty="0"/>
              <a:t> and lint accumulating under the stairs on the cave floor. These photos were taken before a cleaning project was completed at Jewel Cave several years ago.</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1988,</a:t>
            </a:r>
            <a:r>
              <a:rPr lang="en-US" baseline="0" dirty="0"/>
              <a:t> Denver Museum of Natural History members and staff completed the first restoration camp devoted entirely to the removal of lint from Carlsbad Cavern, New Mexico. As you can see from this series of photos, the lint was profuse in some areas.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…algae,</a:t>
            </a:r>
            <a:r>
              <a:rPr lang="en-US" baseline="0" dirty="0"/>
              <a:t>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John Roth, Cave Specialist at Carlsbad</a:t>
            </a:r>
            <a:r>
              <a:rPr lang="en-US" baseline="0" dirty="0"/>
              <a:t> Cavern until November of 1988, now at Oregon Caves, Oregon, was responsible for the development of this project relating to lint in Carlsbad and also for studies on this impact lint can have on a cave and its environment.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47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t>
            </a:r>
            <a:r>
              <a:rPr lang="en-US" baseline="0" dirty="0"/>
              <a:t> just four days with 21 Denver Museum members working a total of 400 hours, most of the cave was cleared of visible lint and debris along the trails from the entrance of cave through the “Big Room.” Quite an impressive feat! (Note: No mechanical tools were used.)</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48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Cave</a:t>
            </a:r>
            <a:r>
              <a:rPr lang="en-US" baseline="0" dirty="0"/>
              <a:t> of the Winds in Colorado, some cave cleaning is completed using a mechanical tool called a “</a:t>
            </a:r>
            <a:r>
              <a:rPr lang="en-US" baseline="0" dirty="0" err="1"/>
              <a:t>Hotsy</a:t>
            </a:r>
            <a:r>
              <a:rPr lang="en-US" baseline="0" dirty="0"/>
              <a:t>.” This machine is like a portable car wash. Using plain water and varying degrees of temperature and pressure, managers at Cave of the Winds are able to clean most areas along the commercial trails.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49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 nice before</a:t>
            </a:r>
            <a:r>
              <a:rPr lang="en-US" baseline="0" dirty="0"/>
              <a:t> and after view utilizing the “</a:t>
            </a:r>
            <a:r>
              <a:rPr lang="en-US" baseline="0" dirty="0" err="1"/>
              <a:t>Hotsy</a:t>
            </a:r>
            <a:r>
              <a:rPr lang="en-US" baseline="0" dirty="0"/>
              <a:t>” machine in Cave of the Winds.</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50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a:t>
            </a:r>
          </a:p>
        </p:txBody>
      </p:sp>
      <p:sp>
        <p:nvSpPr>
          <p:cNvPr id="4" name="Slide Number Placeholder 3"/>
          <p:cNvSpPr>
            <a:spLocks noGrp="1"/>
          </p:cNvSpPr>
          <p:nvPr>
            <p:ph type="sldNum" sz="quarter" idx="10"/>
          </p:nvPr>
        </p:nvSpPr>
        <p:spPr/>
        <p:txBody>
          <a:bodyPr/>
          <a:lstStyle/>
          <a:p>
            <a:fld id="{38C995EF-A3D5-4816-9BA7-A2322ECC9201}" type="slidenum">
              <a:rPr lang="en-US" smtClean="0"/>
              <a:pPr/>
              <a:t>51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a:t>
            </a:r>
          </a:p>
        </p:txBody>
      </p:sp>
      <p:sp>
        <p:nvSpPr>
          <p:cNvPr id="4" name="Slide Number Placeholder 3"/>
          <p:cNvSpPr>
            <a:spLocks noGrp="1"/>
          </p:cNvSpPr>
          <p:nvPr>
            <p:ph type="sldNum" sz="quarter" idx="10"/>
          </p:nvPr>
        </p:nvSpPr>
        <p:spPr/>
        <p:txBody>
          <a:bodyPr/>
          <a:lstStyle/>
          <a:p>
            <a:fld id="{38C995EF-A3D5-4816-9BA7-A2322ECC9201}" type="slidenum">
              <a:rPr lang="en-US" smtClean="0"/>
              <a:pPr/>
              <a:t>52</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years Carlsbad Cavern National Park has been</a:t>
            </a:r>
            <a:r>
              <a:rPr lang="en-US" baseline="0" dirty="0"/>
              <a:t> in the forefront of cave restoration projects. Here are a few shots taken during the 1987 restoration showing reclamation of cave floors after the removal of an old trail built in the 1930s.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53</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Restoration work can take place during hours of visitation,</a:t>
            </a:r>
            <a:r>
              <a:rPr lang="en-US" baseline="0" dirty="0"/>
              <a:t> giving visitors a chance to see how important the work is. It also gives cave management a chance to explain about the importance of cave maintenance and allows for a conservation message to be given.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55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a fine view</a:t>
            </a:r>
            <a:r>
              <a:rPr lang="en-US" baseline="0" dirty="0"/>
              <a:t> of an area beautifully restored!</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57</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a complete change of pace, let us now</a:t>
            </a:r>
            <a:r>
              <a:rPr lang="en-US" baseline="0" dirty="0"/>
              <a:t> look at building cave trails.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broken formations, …</a:t>
            </a:r>
          </a:p>
        </p:txBody>
      </p:sp>
      <p:sp>
        <p:nvSpPr>
          <p:cNvPr id="4" name="Slide Number Placeholder 3"/>
          <p:cNvSpPr>
            <a:spLocks noGrp="1"/>
          </p:cNvSpPr>
          <p:nvPr>
            <p:ph type="sldNum" sz="quarter" idx="10"/>
          </p:nvPr>
        </p:nvSpPr>
        <p:spPr/>
        <p:txBody>
          <a:bodyPr/>
          <a:lstStyle/>
          <a:p>
            <a:fld id="{38C995EF-A3D5-4816-9BA7-A2322ECC9201}"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a survey taken recently, cave trails and the maintenance of such are a major concern. Wood rots over time,</a:t>
            </a:r>
            <a:r>
              <a:rPr lang="en-US" baseline="0" dirty="0"/>
              <a:t> a</a:t>
            </a:r>
            <a:r>
              <a:rPr lang="en-US" dirty="0"/>
              <a:t>sphalt pollutes the cave</a:t>
            </a:r>
            <a:r>
              <a:rPr lang="en-US" baseline="0" dirty="0"/>
              <a:t> with an out-gassing of hydrocarbons , and concrete, after repeated use, can become slick and dangerous.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59</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Natural Bridge Caverns, Texas, owners have come up with a combination of concrete and certain compounds which several cave specialists have endorsed as</a:t>
            </a:r>
            <a:r>
              <a:rPr lang="en-US" baseline="0" dirty="0"/>
              <a:t> a great improvement in cave trails.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60</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Using a regular concrete trail base, management adds</a:t>
            </a:r>
            <a:r>
              <a:rPr lang="en-US" baseline="0" dirty="0"/>
              <a:t> a topping of aluminum oxide pellets, which are sprinkled on top of still-plastic concrete, trawled lightly in, and allowed to set.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61</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aluminum oxide provides a rough surface</a:t>
            </a:r>
            <a:r>
              <a:rPr lang="en-US" baseline="0" dirty="0"/>
              <a:t> for good traction and has a hardness index of 9 on the </a:t>
            </a:r>
            <a:r>
              <a:rPr lang="en-US" baseline="0" dirty="0" err="1"/>
              <a:t>Mohs</a:t>
            </a:r>
            <a:r>
              <a:rPr lang="en-US" baseline="0" dirty="0"/>
              <a:t> hardness scale and causes little or no impact on the cave environment.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62</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Sometimes</a:t>
            </a:r>
            <a:r>
              <a:rPr lang="en-US" baseline="0" dirty="0"/>
              <a:t> trails happen in places we wish they would not. In </a:t>
            </a:r>
            <a:r>
              <a:rPr lang="en-US" baseline="0" dirty="0" err="1"/>
              <a:t>Lechuguilla</a:t>
            </a:r>
            <a:r>
              <a:rPr lang="en-US" baseline="0" dirty="0"/>
              <a:t> Cave, New Mexico, we see a trail which has developed in the delicate gypsum, even though careful management was initiated. Only a few cavers have traveled on this path and already the damage is permanent. </a:t>
            </a:r>
          </a:p>
        </p:txBody>
      </p:sp>
      <p:sp>
        <p:nvSpPr>
          <p:cNvPr id="4" name="Slide Number Placeholder 3"/>
          <p:cNvSpPr>
            <a:spLocks noGrp="1"/>
          </p:cNvSpPr>
          <p:nvPr>
            <p:ph type="sldNum" sz="quarter" idx="10"/>
          </p:nvPr>
        </p:nvSpPr>
        <p:spPr/>
        <p:txBody>
          <a:bodyPr/>
          <a:lstStyle/>
          <a:p>
            <a:fld id="{38C995EF-A3D5-4816-9BA7-A2322ECC9201}" type="slidenum">
              <a:rPr lang="en-US" smtClean="0"/>
              <a:pPr/>
              <a:t>63</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Finally,</a:t>
            </a:r>
            <a:r>
              <a:rPr lang="en-US" baseline="0" dirty="0"/>
              <a:t> let us take a brief look at other concerns in caves. Good handrails are a must. Stainless steel rails are preferred.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64</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show caves, good lighting and the installation of such is so important</a:t>
            </a:r>
            <a:r>
              <a:rPr lang="en-US" baseline="0" dirty="0"/>
              <a:t>! In this shot we see the wiring and it DOES distract from the beauty of the cave.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65</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Last,</a:t>
            </a:r>
            <a:r>
              <a:rPr lang="en-US" baseline="0" dirty="0"/>
              <a:t> but certainly not least, is the use of environmental or air-lock doors. Cave climates, as we all know, are very delicate and in most instances, once a cave is introduced to the constant flow of visitors and installation of lights, both help to dry out the air in the cave. Air-lock doors such as this one can help prevent the drying.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66</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some instances, you may only</a:t>
            </a:r>
            <a:r>
              <a:rPr lang="en-US" baseline="0" dirty="0"/>
              <a:t> have a small section of the cave which needs special protection from the dryer air found along the commercial trail. If so, a system as seen in this next set of slides may be what you need.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67</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Finally, signs posted in caves asking visitors not to touch</a:t>
            </a:r>
            <a:r>
              <a:rPr lang="en-US" baseline="0" dirty="0"/>
              <a:t>, or signs saying that a law protecting caves is in effect, can help education the general public.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73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and graffiti.</a:t>
            </a:r>
          </a:p>
        </p:txBody>
      </p:sp>
      <p:sp>
        <p:nvSpPr>
          <p:cNvPr id="4" name="Slide Number Placeholder 3"/>
          <p:cNvSpPr>
            <a:spLocks noGrp="1"/>
          </p:cNvSpPr>
          <p:nvPr>
            <p:ph type="sldNum" sz="quarter" idx="10"/>
          </p:nvPr>
        </p:nvSpPr>
        <p:spPr/>
        <p:txBody>
          <a:bodyPr/>
          <a:lstStyle/>
          <a:p>
            <a:fld id="{38C995EF-A3D5-4816-9BA7-A2322ECC9201}"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 caves are special places, let’s</a:t>
            </a:r>
            <a:r>
              <a:rPr lang="en-US" baseline="0" dirty="0"/>
              <a:t> protect and preserve them.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75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keep their beauty pristine, even in those secret places. </a:t>
            </a:r>
          </a:p>
        </p:txBody>
      </p:sp>
      <p:sp>
        <p:nvSpPr>
          <p:cNvPr id="4" name="Slide Number Placeholder 3"/>
          <p:cNvSpPr>
            <a:spLocks noGrp="1"/>
          </p:cNvSpPr>
          <p:nvPr>
            <p:ph type="sldNum" sz="quarter" idx="10"/>
          </p:nvPr>
        </p:nvSpPr>
        <p:spPr/>
        <p:txBody>
          <a:bodyPr/>
          <a:lstStyle/>
          <a:p>
            <a:fld id="{38C995EF-A3D5-4816-9BA7-A2322ECC9201}" type="slidenum">
              <a:rPr lang="en-US" smtClean="0"/>
              <a:pPr/>
              <a:t>78</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special thanks goes</a:t>
            </a:r>
            <a:r>
              <a:rPr lang="en-US" baseline="0" dirty="0"/>
              <a:t> to John Roth, National Park Service Cave Specialist. </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79</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Thanks for watching</a:t>
            </a:r>
            <a:r>
              <a:rPr lang="en-US" baseline="0" dirty="0"/>
              <a:t> this slide program and any comments would be appreciated by the producer, Pat </a:t>
            </a:r>
            <a:r>
              <a:rPr lang="en-US" baseline="0" dirty="0" err="1"/>
              <a:t>Jablonski</a:t>
            </a:r>
            <a:r>
              <a:rPr lang="en-US" baseline="0" dirty="0"/>
              <a:t>. The End, so to speak.</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80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series of slides shows before and after shots of graffiti</a:t>
            </a:r>
            <a:r>
              <a:rPr lang="en-US" baseline="0" dirty="0"/>
              <a:t> problems and restoration work at Onyx Cave, Arizona. (After)</a:t>
            </a:r>
            <a:endParaRPr lang="en-US" dirty="0"/>
          </a:p>
        </p:txBody>
      </p:sp>
      <p:sp>
        <p:nvSpPr>
          <p:cNvPr id="4" name="Slide Number Placeholder 3"/>
          <p:cNvSpPr>
            <a:spLocks noGrp="1"/>
          </p:cNvSpPr>
          <p:nvPr>
            <p:ph type="sldNum" sz="quarter" idx="10"/>
          </p:nvPr>
        </p:nvSpPr>
        <p:spPr/>
        <p:txBody>
          <a:bodyPr/>
          <a:lstStyle/>
          <a:p>
            <a:fld id="{38C995EF-A3D5-4816-9BA7-A2322ECC9201}"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a:t>
            </a:r>
          </a:p>
        </p:txBody>
      </p:sp>
      <p:sp>
        <p:nvSpPr>
          <p:cNvPr id="4" name="Slide Number Placeholder 3"/>
          <p:cNvSpPr>
            <a:spLocks noGrp="1"/>
          </p:cNvSpPr>
          <p:nvPr>
            <p:ph type="sldNum" sz="quarter" idx="10"/>
          </p:nvPr>
        </p:nvSpPr>
        <p:spPr/>
        <p:txBody>
          <a:bodyPr/>
          <a:lstStyle/>
          <a:p>
            <a:fld id="{38C995EF-A3D5-4816-9BA7-A2322ECC9201}"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a:t>
            </a:r>
          </a:p>
        </p:txBody>
      </p:sp>
      <p:sp>
        <p:nvSpPr>
          <p:cNvPr id="4" name="Slide Number Placeholder 3"/>
          <p:cNvSpPr>
            <a:spLocks noGrp="1"/>
          </p:cNvSpPr>
          <p:nvPr>
            <p:ph type="sldNum" sz="quarter" idx="10"/>
          </p:nvPr>
        </p:nvSpPr>
        <p:spPr/>
        <p:txBody>
          <a:bodyPr/>
          <a:lstStyle/>
          <a:p>
            <a:fld id="{38C995EF-A3D5-4816-9BA7-A2322ECC9201}"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984424-C233-4AE0-AB13-10B0507F0221}"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1AB8A-5927-4A4F-9802-BF98134C2BF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984424-C233-4AE0-AB13-10B0507F0221}"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1AB8A-5927-4A4F-9802-BF98134C2BF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984424-C233-4AE0-AB13-10B0507F0221}"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1AB8A-5927-4A4F-9802-BF98134C2BF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984424-C233-4AE0-AB13-10B0507F0221}"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1AB8A-5927-4A4F-9802-BF98134C2BF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984424-C233-4AE0-AB13-10B0507F0221}"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1AB8A-5927-4A4F-9802-BF98134C2BF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984424-C233-4AE0-AB13-10B0507F0221}"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91AB8A-5927-4A4F-9802-BF98134C2BF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984424-C233-4AE0-AB13-10B0507F0221}" type="datetimeFigureOut">
              <a:rPr lang="en-US" smtClean="0"/>
              <a:pPr/>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91AB8A-5927-4A4F-9802-BF98134C2BF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984424-C233-4AE0-AB13-10B0507F0221}" type="datetimeFigureOut">
              <a:rPr lang="en-US" smtClean="0"/>
              <a:pPr/>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91AB8A-5927-4A4F-9802-BF98134C2B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984424-C233-4AE0-AB13-10B0507F0221}" type="datetimeFigureOut">
              <a:rPr lang="en-US" smtClean="0"/>
              <a:pPr/>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91AB8A-5927-4A4F-9802-BF98134C2BF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984424-C233-4AE0-AB13-10B0507F0221}"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91AB8A-5927-4A4F-9802-BF98134C2BF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984424-C233-4AE0-AB13-10B0507F0221}"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91AB8A-5927-4A4F-9802-BF98134C2BF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84424-C233-4AE0-AB13-10B0507F0221}" type="datetimeFigureOut">
              <a:rPr lang="en-US" smtClean="0"/>
              <a:pPr/>
              <a:t>1/26/2021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1AB8A-5927-4A4F-9802-BF98134C2BF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mailto:nss@caves.org" TargetMode="External"/><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hyperlink" Target="https://caves.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A7EC9A1C-EF32-4A39-B58F-22806D0794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23999"/>
            <a:ext cx="2628330" cy="1370519"/>
          </a:xfrm>
          <a:prstGeom prst="rect">
            <a:avLst/>
          </a:prstGeom>
        </p:spPr>
      </p:pic>
      <p:sp>
        <p:nvSpPr>
          <p:cNvPr id="3" name="TextBox 2">
            <a:extLst>
              <a:ext uri="{FF2B5EF4-FFF2-40B4-BE49-F238E27FC236}">
                <a16:creationId xmlns:a16="http://schemas.microsoft.com/office/drawing/2014/main" id="{5D4016FB-4371-4A9F-B9C6-9F16C7970B12}"/>
              </a:ext>
            </a:extLst>
          </p:cNvPr>
          <p:cNvSpPr txBox="1"/>
          <p:nvPr/>
        </p:nvSpPr>
        <p:spPr>
          <a:xfrm>
            <a:off x="4267200" y="675382"/>
            <a:ext cx="4144468" cy="1077218"/>
          </a:xfrm>
          <a:prstGeom prst="rect">
            <a:avLst/>
          </a:prstGeom>
          <a:noFill/>
        </p:spPr>
        <p:txBody>
          <a:bodyPr wrap="none" rtlCol="0">
            <a:spAutoFit/>
          </a:bodyPr>
          <a:lstStyle/>
          <a:p>
            <a:pPr algn="ctr"/>
            <a:r>
              <a:rPr lang="en-US" sz="3200" dirty="0">
                <a:solidFill>
                  <a:srgbClr val="FFFF00"/>
                </a:solidFill>
              </a:rPr>
              <a:t>An NSS Audio-Visual </a:t>
            </a:r>
          </a:p>
          <a:p>
            <a:pPr algn="ctr"/>
            <a:r>
              <a:rPr lang="en-US" sz="3200" dirty="0">
                <a:solidFill>
                  <a:srgbClr val="FFFF00"/>
                </a:solidFill>
              </a:rPr>
              <a:t>Library Presentation</a:t>
            </a:r>
          </a:p>
        </p:txBody>
      </p:sp>
      <p:cxnSp>
        <p:nvCxnSpPr>
          <p:cNvPr id="4" name="Straight Connector 3">
            <a:extLst>
              <a:ext uri="{FF2B5EF4-FFF2-40B4-BE49-F238E27FC236}">
                <a16:creationId xmlns:a16="http://schemas.microsoft.com/office/drawing/2014/main" id="{3CBAC32A-9FEA-4CE7-B80C-FAAFA2003FF1}"/>
              </a:ext>
            </a:extLst>
          </p:cNvPr>
          <p:cNvCxnSpPr/>
          <p:nvPr/>
        </p:nvCxnSpPr>
        <p:spPr>
          <a:xfrm>
            <a:off x="284385" y="2120348"/>
            <a:ext cx="8554815" cy="1325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ACB77B2-6511-44A8-A5FC-A61F8688B504}"/>
              </a:ext>
            </a:extLst>
          </p:cNvPr>
          <p:cNvSpPr txBox="1">
            <a:spLocks/>
          </p:cNvSpPr>
          <p:nvPr/>
        </p:nvSpPr>
        <p:spPr bwMode="auto">
          <a:xfrm>
            <a:off x="0" y="2667000"/>
            <a:ext cx="9144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How Do You Clean Up After The Millionth Visitor?</a:t>
            </a:r>
          </a:p>
          <a:p>
            <a:r>
              <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Maintaining Commercial Caves.</a:t>
            </a:r>
          </a:p>
        </p:txBody>
      </p:sp>
      <p:sp>
        <p:nvSpPr>
          <p:cNvPr id="6" name="Subtitle 2">
            <a:extLst>
              <a:ext uri="{FF2B5EF4-FFF2-40B4-BE49-F238E27FC236}">
                <a16:creationId xmlns:a16="http://schemas.microsoft.com/office/drawing/2014/main" id="{D484D12E-08A2-4F3A-8C1D-35B9EE46837D}"/>
              </a:ext>
            </a:extLst>
          </p:cNvPr>
          <p:cNvSpPr txBox="1">
            <a:spLocks/>
          </p:cNvSpPr>
          <p:nvPr/>
        </p:nvSpPr>
        <p:spPr>
          <a:xfrm>
            <a:off x="0" y="5148800"/>
            <a:ext cx="9144000" cy="592292"/>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Prepared</a:t>
            </a:r>
            <a:r>
              <a:rPr kumimoji="0" lang="en-US" sz="2400" b="0" i="0" u="none" strike="noStrike" kern="1200" cap="none" spc="0" normalizeH="0" noProof="0" dirty="0">
                <a:ln>
                  <a:noFill/>
                </a:ln>
                <a:solidFill>
                  <a:schemeClr val="tx1"/>
                </a:solidFill>
                <a:effectLst/>
                <a:uLnTx/>
                <a:uFillTx/>
                <a:latin typeface="+mn-lt"/>
                <a:ea typeface="+mn-ea"/>
                <a:cs typeface="+mn-cs"/>
              </a:rPr>
              <a:t> by Pat Jablonski, NSS #26924</a:t>
            </a:r>
          </a:p>
          <a:p>
            <a:pPr marL="342900" marR="0" lvl="0" indent="-342900" algn="ctr" defTabSz="914400" rtl="0" eaLnBrk="1" fontAlgn="auto" latinLnBrk="0" hangingPunct="1">
              <a:lnSpc>
                <a:spcPct val="100000"/>
              </a:lnSpc>
              <a:spcBef>
                <a:spcPct val="20000"/>
              </a:spcBef>
              <a:spcAft>
                <a:spcPts val="0"/>
              </a:spcAft>
              <a:buClrTx/>
              <a:buSzTx/>
              <a:tabLst/>
              <a:defRPr/>
            </a:pPr>
            <a:r>
              <a:rPr lang="en-US" sz="2400" baseline="0" dirty="0"/>
              <a:t>(1989)</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a:extLst>
              <a:ext uri="{FF2B5EF4-FFF2-40B4-BE49-F238E27FC236}">
                <a16:creationId xmlns:a16="http://schemas.microsoft.com/office/drawing/2014/main" id="{4E5069CC-D2DB-4CE4-8766-325B1FECADE8}"/>
              </a:ext>
            </a:extLst>
          </p:cNvPr>
          <p:cNvSpPr txBox="1"/>
          <p:nvPr/>
        </p:nvSpPr>
        <p:spPr>
          <a:xfrm>
            <a:off x="0" y="6395024"/>
            <a:ext cx="9144000" cy="369332"/>
          </a:xfrm>
          <a:prstGeom prst="rect">
            <a:avLst/>
          </a:prstGeom>
          <a:noFill/>
        </p:spPr>
        <p:txBody>
          <a:bodyPr wrap="square">
            <a:spAutoFit/>
          </a:bodyPr>
          <a:lstStyle/>
          <a:p>
            <a:pPr algn="ctr"/>
            <a:r>
              <a:rPr lang="en-US" sz="1800" dirty="0"/>
              <a:t>S204                </a:t>
            </a:r>
            <a:r>
              <a:rPr lang="en-US" dirty="0"/>
              <a:t>81</a:t>
            </a:r>
            <a:r>
              <a:rPr lang="en-US" sz="1800" dirty="0"/>
              <a:t> Slides        1/20/2021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0.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1.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2.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3.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4.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5.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6.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7.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8.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9.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2.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0.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1.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2.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3.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4.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5.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6.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7.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8.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9.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3.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0.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1.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2.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3.jpg"/>
          <p:cNvPicPr>
            <a:picLocks noGrp="1" noChangeAspect="1"/>
          </p:cNvPicPr>
          <p:nvPr isPhoto="1"/>
        </p:nvPicPr>
        <p:blipFill>
          <a:blip r:embed="rId2"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4.jpg"/>
          <p:cNvPicPr>
            <a:picLocks noGrp="1" noChangeAspect="1"/>
          </p:cNvPicPr>
          <p:nvPr isPhoto="1"/>
        </p:nvPicPr>
        <p:blipFill>
          <a:blip r:embed="rId2" cstate="print">
            <a:lum/>
          </a:blip>
          <a:stretch>
            <a:fillRect/>
          </a:stretch>
        </p:blipFill>
        <p:spPr>
          <a:xfrm>
            <a:off x="0" y="361950"/>
            <a:ext cx="9144000" cy="6134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5.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6.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7.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8.jpg"/>
          <p:cNvPicPr>
            <a:picLocks noGrp="1" noChangeAspect="1"/>
          </p:cNvPicPr>
          <p:nvPr isPhoto="1"/>
        </p:nvPicPr>
        <p:blipFill>
          <a:blip r:embed="rId2" cstate="print">
            <a:lum/>
          </a:blip>
          <a:stretch>
            <a:fillRect/>
          </a:stretch>
        </p:blipFill>
        <p:spPr>
          <a:xfrm>
            <a:off x="0" y="361950"/>
            <a:ext cx="9144000" cy="6134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9.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4.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0.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1.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2.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3.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4.jpg"/>
          <p:cNvPicPr>
            <a:picLocks noGrp="1" noChangeAspect="1"/>
          </p:cNvPicPr>
          <p:nvPr isPhoto="1"/>
        </p:nvPicPr>
        <p:blipFill>
          <a:blip r:embed="rId2" cstate="print">
            <a:lum/>
          </a:blip>
          <a:stretch>
            <a:fillRect/>
          </a:stretch>
        </p:blipFill>
        <p:spPr>
          <a:xfrm>
            <a:off x="0" y="361950"/>
            <a:ext cx="9144000" cy="6134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5.jpg"/>
          <p:cNvPicPr>
            <a:picLocks noGrp="1" noChangeAspect="1"/>
          </p:cNvPicPr>
          <p:nvPr isPhoto="1"/>
        </p:nvPicPr>
        <p:blipFill>
          <a:blip r:embed="rId2" cstate="print">
            <a:lum/>
          </a:blip>
          <a:stretch>
            <a:fillRect/>
          </a:stretch>
        </p:blipFill>
        <p:spPr>
          <a:xfrm>
            <a:off x="0" y="361950"/>
            <a:ext cx="9144000" cy="61341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6.jpg"/>
          <p:cNvPicPr>
            <a:picLocks noGrp="1" noChangeAspect="1"/>
          </p:cNvPicPr>
          <p:nvPr isPhoto="1"/>
        </p:nvPicPr>
        <p:blipFill>
          <a:blip r:embed="rId2"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7.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8.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9.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
        <p:nvSpPr>
          <p:cNvPr id="3" name="TextBox 2"/>
          <p:cNvSpPr txBox="1"/>
          <p:nvPr/>
        </p:nvSpPr>
        <p:spPr>
          <a:xfrm>
            <a:off x="5638800" y="6477000"/>
            <a:ext cx="2971800" cy="369332"/>
          </a:xfrm>
          <a:prstGeom prst="rect">
            <a:avLst/>
          </a:prstGeom>
          <a:noFill/>
        </p:spPr>
        <p:txBody>
          <a:bodyPr wrap="square" rtlCol="0">
            <a:spAutoFit/>
          </a:bodyPr>
          <a:lstStyle/>
          <a:p>
            <a:r>
              <a:rPr lang="en-US" dirty="0"/>
              <a:t>https://www.hotsy.com/en/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5.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0.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1.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2.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3.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4.jpg"/>
          <p:cNvPicPr>
            <a:picLocks noGrp="1" noChangeAspect="1"/>
          </p:cNvPicPr>
          <p:nvPr isPhoto="1"/>
        </p:nvPicPr>
        <p:blipFill>
          <a:blip r:embed="rId2" cstate="print">
            <a:lum/>
          </a:blip>
          <a:stretch>
            <a:fillRect/>
          </a:stretch>
        </p:blipFill>
        <p:spPr>
          <a:xfrm>
            <a:off x="0" y="361950"/>
            <a:ext cx="9144000" cy="61341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5.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6.jpg"/>
          <p:cNvPicPr>
            <a:picLocks noGrp="1" noChangeAspect="1"/>
          </p:cNvPicPr>
          <p:nvPr isPhoto="1"/>
        </p:nvPicPr>
        <p:blipFill>
          <a:blip r:embed="rId2" cstate="print">
            <a:lum/>
          </a:blip>
          <a:stretch>
            <a:fillRect/>
          </a:stretch>
        </p:blipFill>
        <p:spPr>
          <a:xfrm>
            <a:off x="0" y="361950"/>
            <a:ext cx="9144000" cy="61341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7.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8.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9.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6.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60.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61.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62.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63.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64.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65.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66.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67.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68.jpg"/>
          <p:cNvPicPr>
            <a:picLocks noGrp="1" noChangeAspect="1"/>
          </p:cNvPicPr>
          <p:nvPr isPhoto="1"/>
        </p:nvPicPr>
        <p:blipFill>
          <a:blip r:embed="rId2" cstate="print">
            <a:lum/>
          </a:blip>
          <a:stretch>
            <a:fillRect/>
          </a:stretch>
        </p:blipFill>
        <p:spPr>
          <a:xfrm>
            <a:off x="0" y="361950"/>
            <a:ext cx="9144000" cy="61341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69.jpg"/>
          <p:cNvPicPr>
            <a:picLocks noGrp="1" noChangeAspect="1"/>
          </p:cNvPicPr>
          <p:nvPr isPhoto="1"/>
        </p:nvPicPr>
        <p:blipFill>
          <a:blip r:embed="rId2" cstate="print">
            <a:lum/>
          </a:blip>
          <a:stretch>
            <a:fillRect/>
          </a:stretch>
        </p:blipFill>
        <p:spPr>
          <a:xfrm>
            <a:off x="0" y="361950"/>
            <a:ext cx="9144000" cy="6134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7.jpg"/>
          <p:cNvPicPr>
            <a:picLocks noGrp="1" noChangeAspect="1"/>
          </p:cNvPicPr>
          <p:nvPr isPhoto="1"/>
        </p:nvPicPr>
        <p:blipFill>
          <a:blip r:embed="rId3" cstate="print">
            <a:lum/>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2271713" y="0"/>
            <a:ext cx="4600575"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70.jpg"/>
          <p:cNvPicPr>
            <a:picLocks noGrp="1" noChangeAspect="1"/>
          </p:cNvPicPr>
          <p:nvPr isPhoto="1"/>
        </p:nvPicPr>
        <p:blipFill>
          <a:blip r:embed="rId2"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71.jpg"/>
          <p:cNvPicPr>
            <a:picLocks noGrp="1" noChangeAspect="1"/>
          </p:cNvPicPr>
          <p:nvPr isPhoto="1"/>
        </p:nvPicPr>
        <p:blipFill>
          <a:blip r:embed="rId2"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72.jpg"/>
          <p:cNvPicPr>
            <a:picLocks noGrp="1" noChangeAspect="1"/>
          </p:cNvPicPr>
          <p:nvPr isPhoto="1"/>
        </p:nvPicPr>
        <p:blipFill>
          <a:blip r:embed="rId2" cstate="print">
            <a:lum/>
          </a:blip>
          <a:stretch>
            <a:fillRect/>
          </a:stretch>
        </p:blipFill>
        <p:spPr>
          <a:xfrm>
            <a:off x="0" y="361950"/>
            <a:ext cx="9144000" cy="61341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73.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74.jpg"/>
          <p:cNvPicPr>
            <a:picLocks noGrp="1" noChangeAspect="1"/>
          </p:cNvPicPr>
          <p:nvPr isPhoto="1"/>
        </p:nvPicPr>
        <p:blipFill>
          <a:blip r:embed="rId2" cstate="print">
            <a:lum/>
          </a:blip>
          <a:stretch>
            <a:fillRect/>
          </a:stretch>
        </p:blipFill>
        <p:spPr>
          <a:xfrm>
            <a:off x="0" y="361950"/>
            <a:ext cx="9144000" cy="61341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75.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76.jpg"/>
          <p:cNvPicPr>
            <a:picLocks noGrp="1" noChangeAspect="1"/>
          </p:cNvPicPr>
          <p:nvPr isPhoto="1"/>
        </p:nvPicPr>
        <p:blipFill>
          <a:blip r:embed="rId2"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77.jpg"/>
          <p:cNvPicPr>
            <a:picLocks noGrp="1" noChangeAspect="1"/>
          </p:cNvPicPr>
          <p:nvPr isPhoto="1"/>
        </p:nvPicPr>
        <p:blipFill>
          <a:blip r:embed="rId2"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78.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79.jpg"/>
          <p:cNvPicPr>
            <a:picLocks noGrp="1" noChangeAspect="1"/>
          </p:cNvPicPr>
          <p:nvPr isPhoto="1"/>
        </p:nvPicPr>
        <p:blipFill>
          <a:blip r:embed="rId3" cstate="print">
            <a:lum/>
          </a:blip>
          <a:stretch>
            <a:fillRect/>
          </a:stretch>
        </p:blipFill>
        <p:spPr>
          <a:xfrm>
            <a:off x="0" y="361950"/>
            <a:ext cx="9144000" cy="6134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8.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80.jpg"/>
          <p:cNvPicPr>
            <a:picLocks noGrp="1" noChangeAspect="1"/>
          </p:cNvPicPr>
          <p:nvPr isPhoto="1"/>
        </p:nvPicPr>
        <p:blipFill>
          <a:blip r:embed="rId3" cstate="print">
            <a:lum/>
          </a:blip>
          <a:stretch>
            <a:fillRect/>
          </a:stretch>
        </p:blipFill>
        <p:spPr>
          <a:xfrm>
            <a:off x="2271713" y="0"/>
            <a:ext cx="4600575" cy="68580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AB88130C-54ED-4A26-BDEA-2B0F5B5B72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3921" y="5330950"/>
            <a:ext cx="2260398" cy="1178664"/>
          </a:xfrm>
          <a:prstGeom prst="rect">
            <a:avLst/>
          </a:prstGeom>
        </p:spPr>
      </p:pic>
      <p:sp>
        <p:nvSpPr>
          <p:cNvPr id="3" name="TextBox 2">
            <a:extLst>
              <a:ext uri="{FF2B5EF4-FFF2-40B4-BE49-F238E27FC236}">
                <a16:creationId xmlns:a16="http://schemas.microsoft.com/office/drawing/2014/main" id="{85BFFBFC-4B70-4412-B727-418DCCFEF08F}"/>
              </a:ext>
            </a:extLst>
          </p:cNvPr>
          <p:cNvSpPr txBox="1"/>
          <p:nvPr/>
        </p:nvSpPr>
        <p:spPr>
          <a:xfrm>
            <a:off x="4638" y="533401"/>
            <a:ext cx="9139362" cy="523220"/>
          </a:xfrm>
          <a:prstGeom prst="rect">
            <a:avLst/>
          </a:prstGeom>
          <a:noFill/>
        </p:spPr>
        <p:txBody>
          <a:bodyPr wrap="square" rtlCol="0">
            <a:spAutoFit/>
          </a:bodyPr>
          <a:lstStyle/>
          <a:p>
            <a:pPr algn="ctr"/>
            <a:r>
              <a:rPr lang="en-US" sz="2800" dirty="0">
                <a:solidFill>
                  <a:srgbClr val="FFFF00"/>
                </a:solidFill>
              </a:rPr>
              <a:t>An NSS Audio-Visual Library Presentation</a:t>
            </a:r>
          </a:p>
        </p:txBody>
      </p:sp>
      <p:sp>
        <p:nvSpPr>
          <p:cNvPr id="4" name="TextBox 3">
            <a:extLst>
              <a:ext uri="{FF2B5EF4-FFF2-40B4-BE49-F238E27FC236}">
                <a16:creationId xmlns:a16="http://schemas.microsoft.com/office/drawing/2014/main" id="{D0EBA6A0-DDD7-4F47-B8D0-7A5D729362A9}"/>
              </a:ext>
            </a:extLst>
          </p:cNvPr>
          <p:cNvSpPr txBox="1"/>
          <p:nvPr/>
        </p:nvSpPr>
        <p:spPr>
          <a:xfrm>
            <a:off x="4676121" y="5334664"/>
            <a:ext cx="2244525" cy="1231106"/>
          </a:xfrm>
          <a:prstGeom prst="rect">
            <a:avLst/>
          </a:prstGeom>
          <a:noFill/>
        </p:spPr>
        <p:txBody>
          <a:bodyPr wrap="none" rtlCol="0">
            <a:spAutoFit/>
          </a:bodyPr>
          <a:lstStyle/>
          <a:p>
            <a:r>
              <a:rPr lang="en-US" sz="1200" dirty="0"/>
              <a:t>National Speleological Society</a:t>
            </a:r>
          </a:p>
          <a:p>
            <a:r>
              <a:rPr lang="en-US" sz="1200" dirty="0"/>
              <a:t>6001 Pulaski Pike</a:t>
            </a:r>
          </a:p>
          <a:p>
            <a:r>
              <a:rPr lang="en-US" sz="1200" dirty="0"/>
              <a:t>Huntsville, AL 35810-1122</a:t>
            </a:r>
          </a:p>
          <a:p>
            <a:r>
              <a:rPr lang="en-US" sz="1200" dirty="0"/>
              <a:t>256- 852-1300</a:t>
            </a:r>
          </a:p>
          <a:p>
            <a:r>
              <a:rPr lang="en-US" sz="1200" dirty="0">
                <a:hlinkClick r:id="rId3">
                  <a:extLst>
                    <a:ext uri="{A12FA001-AC4F-418D-AE19-62706E023703}">
                      <ahyp:hlinkClr xmlns:ahyp="http://schemas.microsoft.com/office/drawing/2018/hyperlinkcolor" val="tx"/>
                    </a:ext>
                  </a:extLst>
                </a:hlinkClick>
              </a:rPr>
              <a:t>nss@caves.org</a:t>
            </a:r>
            <a:endParaRPr lang="en-US" sz="1200" dirty="0"/>
          </a:p>
          <a:p>
            <a:r>
              <a:rPr lang="en-US" sz="1200" dirty="0">
                <a:hlinkClick r:id="rId4">
                  <a:extLst>
                    <a:ext uri="{A12FA001-AC4F-418D-AE19-62706E023703}">
                      <ahyp:hlinkClr xmlns:ahyp="http://schemas.microsoft.com/office/drawing/2018/hyperlinkcolor" val="tx"/>
                    </a:ext>
                  </a:extLst>
                </a:hlinkClick>
              </a:rPr>
              <a:t>https://caves.org</a:t>
            </a:r>
            <a:r>
              <a:rPr lang="en-US" sz="1400" dirty="0">
                <a:hlinkClick r:id="rId4">
                  <a:extLst>
                    <a:ext uri="{A12FA001-AC4F-418D-AE19-62706E023703}">
                      <ahyp:hlinkClr xmlns:ahyp="http://schemas.microsoft.com/office/drawing/2018/hyperlinkcolor" val="tx"/>
                    </a:ext>
                  </a:extLst>
                </a:hlinkClick>
              </a:rPr>
              <a:t>/</a:t>
            </a:r>
            <a:endParaRPr lang="en-US" sz="1400" dirty="0"/>
          </a:p>
        </p:txBody>
      </p:sp>
      <p:sp>
        <p:nvSpPr>
          <p:cNvPr id="5" name="TextBox 4">
            <a:extLst>
              <a:ext uri="{FF2B5EF4-FFF2-40B4-BE49-F238E27FC236}">
                <a16:creationId xmlns:a16="http://schemas.microsoft.com/office/drawing/2014/main" id="{DEA25D03-6401-4069-93FB-712133C10A91}"/>
              </a:ext>
            </a:extLst>
          </p:cNvPr>
          <p:cNvSpPr txBox="1"/>
          <p:nvPr/>
        </p:nvSpPr>
        <p:spPr>
          <a:xfrm>
            <a:off x="-8614" y="1491149"/>
            <a:ext cx="9150626" cy="1569660"/>
          </a:xfrm>
          <a:prstGeom prst="rect">
            <a:avLst/>
          </a:prstGeom>
          <a:noFill/>
        </p:spPr>
        <p:txBody>
          <a:bodyPr wrap="square" rtlCol="0">
            <a:spAutoFit/>
          </a:bodyPr>
          <a:lstStyle/>
          <a:p>
            <a:pPr algn="ctr"/>
            <a:r>
              <a:rPr lang="en-US" sz="3200" dirty="0"/>
              <a:t>How Do You Clean Up After The Millionth Visitor?</a:t>
            </a:r>
          </a:p>
          <a:p>
            <a:pPr algn="ctr"/>
            <a:r>
              <a:rPr lang="en-US" sz="3200" dirty="0"/>
              <a:t>Maintaining Commercial Caves.</a:t>
            </a:r>
          </a:p>
          <a:p>
            <a:pPr algn="ctr"/>
            <a:r>
              <a:rPr lang="en-US" sz="3200" dirty="0"/>
              <a:t>By Pat </a:t>
            </a:r>
            <a:r>
              <a:rPr lang="en-US" sz="3200" dirty="0" err="1"/>
              <a:t>Jablonski</a:t>
            </a:r>
            <a:endParaRPr lang="en-US" sz="3200" dirty="0"/>
          </a:p>
        </p:txBody>
      </p:sp>
      <p:sp>
        <p:nvSpPr>
          <p:cNvPr id="6" name="TextBox 5">
            <a:extLst>
              <a:ext uri="{FF2B5EF4-FFF2-40B4-BE49-F238E27FC236}">
                <a16:creationId xmlns:a16="http://schemas.microsoft.com/office/drawing/2014/main" id="{50E83C7E-9A5B-433C-9BC8-81C1AE7A78BE}"/>
              </a:ext>
            </a:extLst>
          </p:cNvPr>
          <p:cNvSpPr txBox="1"/>
          <p:nvPr/>
        </p:nvSpPr>
        <p:spPr>
          <a:xfrm>
            <a:off x="2286000" y="3318385"/>
            <a:ext cx="4839402" cy="1477328"/>
          </a:xfrm>
          <a:prstGeom prst="rect">
            <a:avLst/>
          </a:prstGeom>
          <a:noFill/>
        </p:spPr>
        <p:txBody>
          <a:bodyPr wrap="none" rtlCol="0">
            <a:spAutoFit/>
          </a:bodyPr>
          <a:lstStyle/>
          <a:p>
            <a:pPr marL="285750" indent="-285750">
              <a:buFont typeface="Arial" panose="020B0604020202020204" pitchFamily="34" charset="0"/>
              <a:buChar char="•"/>
            </a:pPr>
            <a:r>
              <a:rPr lang="en-US" dirty="0"/>
              <a:t>Original slide program S204</a:t>
            </a:r>
          </a:p>
          <a:p>
            <a:pPr marL="285750" indent="-285750">
              <a:buFont typeface="Arial" panose="020B0604020202020204" pitchFamily="34" charset="0"/>
              <a:buChar char="•"/>
            </a:pPr>
            <a:r>
              <a:rPr lang="en-US" dirty="0"/>
              <a:t>Slides digitized by David Caudle</a:t>
            </a:r>
          </a:p>
          <a:p>
            <a:pPr marL="285750" indent="-285750">
              <a:buFont typeface="Arial" panose="020B0604020202020204" pitchFamily="34" charset="0"/>
              <a:buChar char="•"/>
            </a:pPr>
            <a:r>
              <a:rPr lang="en-US" dirty="0"/>
              <a:t>PowerPoint program created by Jim </a:t>
            </a:r>
            <a:r>
              <a:rPr lang="en-US" dirty="0" err="1"/>
              <a:t>McConkey</a:t>
            </a:r>
            <a:endParaRPr lang="en-US" dirty="0"/>
          </a:p>
          <a:p>
            <a:pPr marL="285750" indent="-285750">
              <a:buFont typeface="Arial" panose="020B0604020202020204" pitchFamily="34" charset="0"/>
              <a:buChar char="•"/>
            </a:pPr>
            <a:r>
              <a:rPr lang="en-US" dirty="0"/>
              <a:t>81 slides, with script in presenter notes</a:t>
            </a:r>
          </a:p>
          <a:p>
            <a:pPr marL="285750" indent="-285750">
              <a:buFont typeface="Arial" panose="020B0604020202020204" pitchFamily="34" charset="0"/>
              <a:buChar char="•"/>
            </a:pPr>
            <a:r>
              <a:rPr lang="en-US" dirty="0"/>
              <a:t>PowerPoint created 1/20/2021</a:t>
            </a:r>
          </a:p>
        </p:txBody>
      </p:sp>
      <p:cxnSp>
        <p:nvCxnSpPr>
          <p:cNvPr id="7" name="Straight Connector 6">
            <a:extLst>
              <a:ext uri="{FF2B5EF4-FFF2-40B4-BE49-F238E27FC236}">
                <a16:creationId xmlns:a16="http://schemas.microsoft.com/office/drawing/2014/main" id="{9DA6B873-DC4B-4D52-BC19-1DB09B8B3B41}"/>
              </a:ext>
            </a:extLst>
          </p:cNvPr>
          <p:cNvCxnSpPr/>
          <p:nvPr/>
        </p:nvCxnSpPr>
        <p:spPr>
          <a:xfrm>
            <a:off x="1219200" y="1143000"/>
            <a:ext cx="67056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9.jpg"/>
          <p:cNvPicPr>
            <a:picLocks noGrp="1" noChangeAspect="1"/>
          </p:cNvPicPr>
          <p:nvPr isPhoto="1"/>
        </p:nvPicPr>
        <p:blipFill>
          <a:blip r:embed="rId3" cstate="print">
            <a:lum/>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361950"/>
            <a:ext cx="9144000" cy="61341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1729</Words>
  <Application>Microsoft Office PowerPoint</Application>
  <PresentationFormat>On-screen Show (4:3)</PresentationFormat>
  <Paragraphs>149</Paragraphs>
  <Slides>81</Slides>
  <Notes>63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McCconkey</dc:creator>
  <cp:lastModifiedBy>David Socky</cp:lastModifiedBy>
  <cp:revision>8</cp:revision>
  <dcterms:created xsi:type="dcterms:W3CDTF">2021-01-22T20:39:11Z</dcterms:created>
  <dcterms:modified xsi:type="dcterms:W3CDTF">2021-01-27T02:58:34Z</dcterms:modified>
</cp:coreProperties>
</file>